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9144000" cy="5143500" type="screen16x9"/>
  <p:notesSz cx="6797675" cy="99298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c:style val="2"/>
  <c:chart>
    <c:title>
      <c:tx>
        <c:rich>
          <a:bodyPr rot="0"/>
          <a:lstStyle/>
          <a:p>
            <a:pPr>
              <a:defRPr sz="1400" b="1" strike="noStrike" spc="-1">
                <a:solidFill>
                  <a:srgbClr val="000000"/>
                </a:solidFill>
                <a:latin typeface="Tahoma"/>
              </a:defRPr>
            </a:pPr>
            <a:r>
              <a:rPr lang="pt-BR" sz="1400" b="1" strike="noStrike" spc="-1">
                <a:solidFill>
                  <a:srgbClr val="000000"/>
                </a:solidFill>
                <a:latin typeface="Tahoma"/>
              </a:rPr>
              <a:t>Arrecadado até o 2º Quadrimestre de 2024</a:t>
            </a:r>
          </a:p>
        </c:rich>
      </c:tx>
      <c:layout>
        <c:manualLayout>
          <c:xMode val="edge"/>
          <c:yMode val="edge"/>
          <c:x val="0.23232752514520499"/>
          <c:y val="4.4658769263025498E-2"/>
        </c:manualLayout>
      </c:layout>
      <c:overlay val="0"/>
      <c:spPr>
        <a:noFill/>
        <a:ln w="0">
          <a:noFill/>
        </a:ln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ARRECADADO ATE O 2 QUADRIMESTRE 2023</c:v>
                </c:pt>
              </c:strCache>
            </c:strRef>
          </c:tx>
          <c:spPr>
            <a:solidFill>
              <a:srgbClr val="4F81BD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1C1C1C"/>
              </a:solidFill>
              <a:ln w="19080">
                <a:noFill/>
              </a:ln>
            </c:spPr>
            <c:extLst>
              <c:ext xmlns:c16="http://schemas.microsoft.com/office/drawing/2014/chart" uri="{C3380CC4-5D6E-409C-BE32-E72D297353CC}">
                <c16:uniqueId val="{00000001-8247-4F05-ADA1-6E2DCA31C128}"/>
              </c:ext>
            </c:extLst>
          </c:dPt>
          <c:dPt>
            <c:idx val="1"/>
            <c:bubble3D val="0"/>
            <c:spPr>
              <a:solidFill>
                <a:srgbClr val="C0504D"/>
              </a:solidFill>
              <a:ln w="19080">
                <a:noFill/>
              </a:ln>
            </c:spPr>
            <c:extLst>
              <c:ext xmlns:c16="http://schemas.microsoft.com/office/drawing/2014/chart" uri="{C3380CC4-5D6E-409C-BE32-E72D297353CC}">
                <c16:uniqueId val="{00000003-8247-4F05-ADA1-6E2DCA31C128}"/>
              </c:ext>
            </c:extLst>
          </c:dPt>
          <c:dPt>
            <c:idx val="2"/>
            <c:bubble3D val="0"/>
            <c:spPr>
              <a:solidFill>
                <a:srgbClr val="9BBB59"/>
              </a:solidFill>
              <a:ln w="19080">
                <a:noFill/>
              </a:ln>
            </c:spPr>
            <c:extLst>
              <c:ext xmlns:c16="http://schemas.microsoft.com/office/drawing/2014/chart" uri="{C3380CC4-5D6E-409C-BE32-E72D297353CC}">
                <c16:uniqueId val="{00000005-8247-4F05-ADA1-6E2DCA31C128}"/>
              </c:ext>
            </c:extLst>
          </c:dPt>
          <c:dPt>
            <c:idx val="3"/>
            <c:bubble3D val="0"/>
            <c:spPr>
              <a:solidFill>
                <a:srgbClr val="8064A2"/>
              </a:solidFill>
              <a:ln w="19080">
                <a:noFill/>
              </a:ln>
            </c:spPr>
            <c:extLst>
              <c:ext xmlns:c16="http://schemas.microsoft.com/office/drawing/2014/chart" uri="{C3380CC4-5D6E-409C-BE32-E72D297353CC}">
                <c16:uniqueId val="{00000007-8247-4F05-ADA1-6E2DCA31C128}"/>
              </c:ext>
            </c:extLst>
          </c:dPt>
          <c:dLbls>
            <c:dLbl>
              <c:idx val="0"/>
              <c:spPr/>
              <c:txPr>
                <a:bodyPr wrap="square"/>
                <a:lstStyle/>
                <a:p>
                  <a:pPr>
                    <a:defRPr sz="900" b="1" strike="noStrike" spc="-1">
                      <a:solidFill>
                        <a:srgbClr val="FFFFFF"/>
                      </a:solidFill>
                      <a:latin typeface="Tahoma"/>
                    </a:defRPr>
                  </a:pPr>
                  <a:endParaRPr lang="pt-BR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47-4F05-ADA1-6E2DCA31C128}"/>
                </c:ext>
              </c:extLst>
            </c:dLbl>
            <c:dLbl>
              <c:idx val="1"/>
              <c:spPr/>
              <c:txPr>
                <a:bodyPr wrap="square"/>
                <a:lstStyle/>
                <a:p>
                  <a:pPr>
                    <a:defRPr sz="900" b="1" strike="noStrike" spc="-1">
                      <a:solidFill>
                        <a:srgbClr val="404040"/>
                      </a:solidFill>
                      <a:latin typeface="Tahoma"/>
                    </a:defRPr>
                  </a:pPr>
                  <a:endParaRPr lang="pt-BR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47-4F05-ADA1-6E2DCA31C128}"/>
                </c:ext>
              </c:extLst>
            </c:dLbl>
            <c:dLbl>
              <c:idx val="2"/>
              <c:spPr/>
              <c:txPr>
                <a:bodyPr wrap="square"/>
                <a:lstStyle/>
                <a:p>
                  <a:pPr>
                    <a:defRPr sz="900" b="1" strike="noStrike" spc="-1">
                      <a:solidFill>
                        <a:srgbClr val="404040"/>
                      </a:solidFill>
                      <a:latin typeface="Tahoma"/>
                    </a:defRPr>
                  </a:pPr>
                  <a:endParaRPr lang="pt-BR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47-4F05-ADA1-6E2DCA31C128}"/>
                </c:ext>
              </c:extLst>
            </c:dLbl>
            <c:dLbl>
              <c:idx val="3"/>
              <c:spPr/>
              <c:txPr>
                <a:bodyPr wrap="square"/>
                <a:lstStyle/>
                <a:p>
                  <a:pPr>
                    <a:defRPr sz="900" b="1" strike="noStrike" spc="-1">
                      <a:solidFill>
                        <a:srgbClr val="404040"/>
                      </a:solidFill>
                      <a:latin typeface="Tahoma"/>
                    </a:defRPr>
                  </a:pPr>
                  <a:endParaRPr lang="pt-BR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247-4F05-ADA1-6E2DCA31C1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900" b="1" strike="noStrike" spc="-1">
                    <a:solidFill>
                      <a:srgbClr val="404040"/>
                    </a:solidFill>
                    <a:latin typeface="Tahoma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1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4"/>
                <c:pt idx="0">
                  <c:v>IPTU</c:v>
                </c:pt>
                <c:pt idx="1">
                  <c:v>ITBI</c:v>
                </c:pt>
                <c:pt idx="2">
                  <c:v>ISS</c:v>
                </c:pt>
                <c:pt idx="3">
                  <c:v>IRRF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14822443.35</c:v>
                </c:pt>
                <c:pt idx="1">
                  <c:v>2668703.6</c:v>
                </c:pt>
                <c:pt idx="2">
                  <c:v>14515075.92</c:v>
                </c:pt>
                <c:pt idx="3">
                  <c:v>5449201.0999999996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47-4F05-ADA1-6E2DCA31C128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ARRECADADO ATÉ O 2 QUADRIMESTRE 2024</c:v>
                </c:pt>
              </c:strCache>
            </c:strRef>
          </c:tx>
          <c:spPr>
            <a:solidFill>
              <a:srgbClr val="C0504D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4F81BD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A-8247-4F05-ADA1-6E2DCA31C128}"/>
              </c:ext>
            </c:extLst>
          </c:dPt>
          <c:dPt>
            <c:idx val="1"/>
            <c:bubble3D val="0"/>
            <c:spPr>
              <a:solidFill>
                <a:srgbClr val="C0504D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C-8247-4F05-ADA1-6E2DCA31C128}"/>
              </c:ext>
            </c:extLst>
          </c:dPt>
          <c:dPt>
            <c:idx val="2"/>
            <c:bubble3D val="0"/>
            <c:spPr>
              <a:solidFill>
                <a:srgbClr val="9BBB59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E-8247-4F05-ADA1-6E2DCA31C128}"/>
              </c:ext>
            </c:extLst>
          </c:dPt>
          <c:dPt>
            <c:idx val="3"/>
            <c:bubble3D val="0"/>
            <c:spPr>
              <a:solidFill>
                <a:srgbClr val="8064A2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10-8247-4F05-ADA1-6E2DCA31C128}"/>
              </c:ext>
            </c:extLst>
          </c:dPt>
          <c:dLbls>
            <c:dLbl>
              <c:idx val="0"/>
              <c:spPr/>
              <c:txPr>
                <a:bodyPr wrap="square"/>
                <a:lstStyle/>
                <a:p>
                  <a:pPr>
                    <a:defRPr sz="900" b="0" strike="noStrike" spc="-1">
                      <a:solidFill>
                        <a:srgbClr val="404040"/>
                      </a:solidFill>
                      <a:latin typeface="Calibri"/>
                    </a:defRPr>
                  </a:pPr>
                  <a:endParaRPr lang="pt-BR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247-4F05-ADA1-6E2DCA31C128}"/>
                </c:ext>
              </c:extLst>
            </c:dLbl>
            <c:dLbl>
              <c:idx val="1"/>
              <c:spPr/>
              <c:txPr>
                <a:bodyPr wrap="square"/>
                <a:lstStyle/>
                <a:p>
                  <a:pPr>
                    <a:defRPr sz="900" b="0" strike="noStrike" spc="-1">
                      <a:solidFill>
                        <a:srgbClr val="404040"/>
                      </a:solidFill>
                      <a:latin typeface="Calibri"/>
                    </a:defRPr>
                  </a:pPr>
                  <a:endParaRPr lang="pt-BR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247-4F05-ADA1-6E2DCA31C128}"/>
                </c:ext>
              </c:extLst>
            </c:dLbl>
            <c:dLbl>
              <c:idx val="2"/>
              <c:spPr/>
              <c:txPr>
                <a:bodyPr wrap="square"/>
                <a:lstStyle/>
                <a:p>
                  <a:pPr>
                    <a:defRPr sz="900" b="0" strike="noStrike" spc="-1">
                      <a:solidFill>
                        <a:srgbClr val="404040"/>
                      </a:solidFill>
                      <a:latin typeface="Calibri"/>
                    </a:defRPr>
                  </a:pPr>
                  <a:endParaRPr lang="pt-BR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247-4F05-ADA1-6E2DCA31C128}"/>
                </c:ext>
              </c:extLst>
            </c:dLbl>
            <c:dLbl>
              <c:idx val="3"/>
              <c:spPr/>
              <c:txPr>
                <a:bodyPr wrap="square"/>
                <a:lstStyle/>
                <a:p>
                  <a:pPr>
                    <a:defRPr sz="900" b="0" strike="noStrike" spc="-1">
                      <a:solidFill>
                        <a:srgbClr val="404040"/>
                      </a:solidFill>
                      <a:latin typeface="Calibri"/>
                    </a:defRPr>
                  </a:pPr>
                  <a:endParaRPr lang="pt-BR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247-4F05-ADA1-6E2DCA31C1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900" b="0" strike="noStrike" spc="-1">
                    <a:solidFill>
                      <a:srgbClr val="404040"/>
                    </a:solidFill>
                    <a:latin typeface="Calibri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1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4"/>
                <c:pt idx="0">
                  <c:v>IPTU</c:v>
                </c:pt>
                <c:pt idx="1">
                  <c:v>ITBI</c:v>
                </c:pt>
                <c:pt idx="2">
                  <c:v>ISS</c:v>
                </c:pt>
                <c:pt idx="3">
                  <c:v>IRRF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16408533.640000001</c:v>
                </c:pt>
                <c:pt idx="1">
                  <c:v>2760678.15</c:v>
                </c:pt>
                <c:pt idx="2">
                  <c:v>20210159.07</c:v>
                </c:pt>
                <c:pt idx="3">
                  <c:v>6451133.8600000003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247-4F05-ADA1-6E2DCA31C1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sz="900" b="1" strike="noStrike" spc="-1">
              <a:solidFill>
                <a:srgbClr val="595959"/>
              </a:solidFill>
              <a:latin typeface="Tahoma"/>
            </a:defRPr>
          </a:pPr>
          <a:endParaRPr lang="pt-BR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7D661C6E-13D5-4F44-B0D9-EC3E3F74A786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184104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499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729360" y="3260160"/>
            <a:ext cx="184104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499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0A04A47C-453A-409A-BE00-47AD1267FC37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167292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729360" y="326016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1672920" y="326016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420088A3-0A6A-47F6-98CA-A01D6C5B1E48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1351800" y="207900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1974600" y="207900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729360" y="326016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1351800" y="326016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1974600" y="326016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C2526099-3ECD-424C-A6A1-566C6B938226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4F4583C-2E23-4B2C-BC90-10DFF8258600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729360" y="2079000"/>
            <a:ext cx="184104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A169D98-5950-4E2D-A9B7-BD65E10E603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184104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FA8CF70-F0BE-4C6A-B435-648EACD012F9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89820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369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1672920" y="2079000"/>
            <a:ext cx="89820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369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F3FE0CD-CB96-4EA7-86DE-44C8BE09CA11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9758ED6-225C-4C47-93DC-E8F2026AAF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729360" y="1318680"/>
            <a:ext cx="7687800" cy="247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002D6A1-3C00-4BEE-8273-F682F22219F4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1672920" y="2079000"/>
            <a:ext cx="89820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369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729360" y="326016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55573C8-F552-41CC-A51F-620BF76355AA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729360" y="2079000"/>
            <a:ext cx="184104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2E6CFBB-78D2-4918-9187-277E7D2537DD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89820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369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167292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1672920" y="326016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310E536-1BB2-4E7E-831E-EFB330A1978F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167292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729360" y="3260160"/>
            <a:ext cx="184104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499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1D27D86-1E53-4829-A28F-960153FBEB45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184104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499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729360" y="3260160"/>
            <a:ext cx="184104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499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CB4A089-4059-402C-8AFB-FCE07CBF27E7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167292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729360" y="326016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1672920" y="326016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C283540-0FDB-43D5-9443-82CB4CB460D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1351800" y="207900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1974600" y="207900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729360" y="326016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1351800" y="326016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1974600" y="326016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45C9D81-EA0C-45C7-B168-12F3D77EAE1E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BB30938-2692-46E9-8AA4-609EA6D4A775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729360" y="2079000"/>
            <a:ext cx="184104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C86988F-309D-4853-B18D-265E1F8F6D5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184104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7D9D5D0-32AA-44C6-955A-8829BDEAA836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89820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369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1672920" y="2079000"/>
            <a:ext cx="89820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369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1FCC81B-06A8-4D04-8829-249596DF485F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4AD2899-B1FF-4C55-A4D9-C36EAE7BC1C3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184104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8087F7F-90BB-4A38-BB18-2946FF19B333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729360" y="1318680"/>
            <a:ext cx="7687800" cy="247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AEBCB45-F1C6-44B4-83F2-9D33CE796CE8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/>
          </p:nvPr>
        </p:nvSpPr>
        <p:spPr>
          <a:xfrm>
            <a:off x="1672920" y="2079000"/>
            <a:ext cx="89820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369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/>
          </p:nvPr>
        </p:nvSpPr>
        <p:spPr>
          <a:xfrm>
            <a:off x="729360" y="326016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D4243E8-630B-446A-BFBF-1028AA418CBF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89820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369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167292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1672920" y="326016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C450534-56FB-4554-B8CC-0247C2CEC141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167292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729360" y="3260160"/>
            <a:ext cx="184104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499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6692EE8-290C-4A00-9984-682A496E8FFC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184104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499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729360" y="3260160"/>
            <a:ext cx="184104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499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F631A6D-C0A8-4A01-8DA3-D3324B07C03F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167292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729360" y="326016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/>
          </p:nvPr>
        </p:nvSpPr>
        <p:spPr>
          <a:xfrm>
            <a:off x="1672920" y="326016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0634AD5-FB60-4F80-9B78-D28987F0E33E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1351800" y="207900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1974600" y="207900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/>
          </p:nvPr>
        </p:nvSpPr>
        <p:spPr>
          <a:xfrm>
            <a:off x="729360" y="326016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/>
          </p:nvPr>
        </p:nvSpPr>
        <p:spPr>
          <a:xfrm>
            <a:off x="1351800" y="326016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/>
          </p:nvPr>
        </p:nvSpPr>
        <p:spPr>
          <a:xfrm>
            <a:off x="1974600" y="326016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7CBC93E-AC40-41E4-AE53-D0087541CB4E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B86F9E07-A3D5-45EE-AD8F-F096B0231B79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subTitle"/>
          </p:nvPr>
        </p:nvSpPr>
        <p:spPr>
          <a:xfrm>
            <a:off x="729360" y="2079000"/>
            <a:ext cx="184104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1CDA5DA-494A-4CBA-A562-AFD6013D0F24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184104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7F071A72-E4E2-43DF-BD76-A1EE6A44A5AE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89820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369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1672920" y="2079000"/>
            <a:ext cx="89820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369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63D68D66-D4BA-48BB-853E-C861EF7328D8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89820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369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1672920" y="2079000"/>
            <a:ext cx="89820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369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7E523C8E-CF78-429C-9B8B-9C0F6BF71222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9AA143A-1158-40C2-8325-D7DAAD571A7E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ubTitle"/>
          </p:nvPr>
        </p:nvSpPr>
        <p:spPr>
          <a:xfrm>
            <a:off x="729360" y="1318680"/>
            <a:ext cx="7687800" cy="247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784F2BED-3FF9-4D2C-AA78-C1A50907273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1672920" y="2079000"/>
            <a:ext cx="89820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369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/>
          </p:nvPr>
        </p:nvSpPr>
        <p:spPr>
          <a:xfrm>
            <a:off x="729360" y="326016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EA2C0EE-54B0-4209-878A-988158E35754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89820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369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167292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1672920" y="326016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209D1A3-73C9-45F9-857F-57C0F28A38CD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167292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729360" y="3260160"/>
            <a:ext cx="184104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499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56B9D983-8CDC-4758-B6E6-A59500278AF1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184104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499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729360" y="3260160"/>
            <a:ext cx="184104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499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352F1465-313A-43CB-8FFD-17F638C72E70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167292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729360" y="326016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1672920" y="326016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DAE93946-6C2C-4D54-A141-9BFBB396E99C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1351800" y="207900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1974600" y="207900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/>
          </p:nvPr>
        </p:nvSpPr>
        <p:spPr>
          <a:xfrm>
            <a:off x="729360" y="326016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6"/>
          <p:cNvSpPr>
            <a:spLocks noGrp="1"/>
          </p:cNvSpPr>
          <p:nvPr>
            <p:ph/>
          </p:nvPr>
        </p:nvSpPr>
        <p:spPr>
          <a:xfrm>
            <a:off x="1351800" y="326016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7"/>
          <p:cNvSpPr>
            <a:spLocks noGrp="1"/>
          </p:cNvSpPr>
          <p:nvPr>
            <p:ph/>
          </p:nvPr>
        </p:nvSpPr>
        <p:spPr>
          <a:xfrm>
            <a:off x="1974600" y="3260160"/>
            <a:ext cx="59256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4BCD150C-0FCF-4421-B1FE-7965007DC800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758C2E30-23F1-48F2-8039-55869B5C3E00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729360" y="1318680"/>
            <a:ext cx="7687800" cy="247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315038C-6268-42D9-9A26-A88D2C2FA8DD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1672920" y="2079000"/>
            <a:ext cx="89820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369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729360" y="326016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CD9784A-304A-4343-A8C3-B80A210B0063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89820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9369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167292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1672920" y="326016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C077C953-BB14-490F-AB39-352B51DD27EC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729360" y="1273320"/>
            <a:ext cx="768780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72936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1672920" y="2079000"/>
            <a:ext cx="89820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9995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729360" y="3260160"/>
            <a:ext cx="1841040" cy="107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499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0A659E0-44D7-4166-98A1-23BCACD7ECD5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7800" cy="53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sldNum" idx="1"/>
          </p:nvPr>
        </p:nvSpPr>
        <p:spPr>
          <a:xfrm>
            <a:off x="8536320" y="474984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pt-BR" sz="1000" b="0" strike="noStrike" spc="-1">
                <a:solidFill>
                  <a:schemeClr val="accent1"/>
                </a:solidFill>
                <a:latin typeface="Lato"/>
                <a:ea typeface="Lato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D624B72-777A-48DD-A5C1-3121A5D04894}" type="slidenum">
              <a:rPr lang="pt-BR" sz="1000" b="0" strike="noStrike" spc="-1">
                <a:solidFill>
                  <a:schemeClr val="accent1"/>
                </a:solidFill>
                <a:latin typeface="Lato"/>
                <a:ea typeface="Lato"/>
              </a:rPr>
              <a:t>‹nº›</a:t>
            </a:fld>
            <a:endParaRPr lang="pt-BR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49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sldNum" idx="2"/>
          </p:nvPr>
        </p:nvSpPr>
        <p:spPr>
          <a:xfrm>
            <a:off x="8536320" y="474984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pt-BR" sz="1000" b="0" strike="noStrike" spc="-1">
                <a:solidFill>
                  <a:schemeClr val="accent1"/>
                </a:solidFill>
                <a:latin typeface="Lato"/>
                <a:ea typeface="Lato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066CF1D-AA61-4AD5-83EB-0178F2633BC3}" type="slidenum">
              <a:rPr lang="pt-BR" sz="1000" b="0" strike="noStrike" spc="-1">
                <a:solidFill>
                  <a:schemeClr val="accent1"/>
                </a:solidFill>
                <a:latin typeface="Lato"/>
                <a:ea typeface="Lato"/>
              </a:rPr>
              <a:t>‹nº›</a:t>
            </a:fld>
            <a:endParaRPr lang="pt-BR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49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sldNum" idx="3"/>
          </p:nvPr>
        </p:nvSpPr>
        <p:spPr>
          <a:xfrm>
            <a:off x="8536320" y="474984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pt-BR" sz="1000" b="0" strike="noStrike" spc="-1">
                <a:solidFill>
                  <a:schemeClr val="accent1"/>
                </a:solidFill>
                <a:latin typeface="Lato"/>
                <a:ea typeface="Lato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A59AD68-D41E-43CD-B6E3-A851983D498B}" type="slidenum">
              <a:rPr lang="pt-BR" sz="1000" b="0" strike="noStrike" spc="-1">
                <a:solidFill>
                  <a:schemeClr val="accent1"/>
                </a:solidFill>
                <a:latin typeface="Lato"/>
                <a:ea typeface="Lato"/>
              </a:rPr>
              <a:t>‹nº›</a:t>
            </a:fld>
            <a:endParaRPr lang="pt-BR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49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7800" cy="53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184104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2663280" y="2079000"/>
            <a:ext cx="1841040" cy="226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2222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  <p:sp>
        <p:nvSpPr>
          <p:cNvPr id="120" name="PlaceHolder 4"/>
          <p:cNvSpPr>
            <a:spLocks noGrp="1"/>
          </p:cNvSpPr>
          <p:nvPr>
            <p:ph type="sldNum" idx="4"/>
          </p:nvPr>
        </p:nvSpPr>
        <p:spPr>
          <a:xfrm>
            <a:off x="8536320" y="474984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pt-BR" sz="1000" b="0" strike="noStrike" spc="-1">
                <a:solidFill>
                  <a:schemeClr val="accent1"/>
                </a:solidFill>
                <a:latin typeface="Lato"/>
                <a:ea typeface="Lato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248665A-A969-4AB0-AB56-2FE94AA3E856}" type="slidenum">
              <a:rPr lang="pt-BR" sz="1000" b="0" strike="noStrike" spc="-1">
                <a:solidFill>
                  <a:schemeClr val="accent1"/>
                </a:solidFill>
                <a:latin typeface="Lato"/>
                <a:ea typeface="Lato"/>
              </a:rPr>
              <a:t>‹nº›</a:t>
            </a:fld>
            <a:endParaRPr lang="pt-BR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subTitle"/>
          </p:nvPr>
        </p:nvSpPr>
        <p:spPr>
          <a:xfrm>
            <a:off x="90720" y="3350520"/>
            <a:ext cx="5198760" cy="9777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pt-BR" sz="2800" b="1" u="sng" strike="noStrike" spc="-1">
                <a:solidFill>
                  <a:schemeClr val="dk2">
                    <a:lumMod val="25000"/>
                  </a:schemeClr>
                </a:solidFill>
                <a:uFillTx/>
                <a:latin typeface="Tahoma"/>
              </a:rPr>
              <a:t>2º</a:t>
            </a:r>
            <a:r>
              <a:rPr lang="pt-BR" sz="2900" b="1" u="sng" strike="noStrike" spc="-1">
                <a:solidFill>
                  <a:schemeClr val="dk2">
                    <a:lumMod val="25000"/>
                  </a:schemeClr>
                </a:solidFill>
                <a:uFillTx/>
                <a:latin typeface="Tahoma"/>
              </a:rPr>
              <a:t> Quadrimestre de 2024</a:t>
            </a:r>
            <a:endParaRPr lang="pt-BR" sz="2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title"/>
          </p:nvPr>
        </p:nvSpPr>
        <p:spPr>
          <a:xfrm>
            <a:off x="0" y="2621880"/>
            <a:ext cx="5392080" cy="9777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4400" b="1" strike="noStrike" spc="-1">
                <a:solidFill>
                  <a:schemeClr val="dk2">
                    <a:lumMod val="25000"/>
                  </a:schemeClr>
                </a:solidFill>
                <a:latin typeface="Tahoma"/>
              </a:rPr>
              <a:t>Audiência Pública</a:t>
            </a: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CaixaDeTexto 2"/>
          <p:cNvSpPr/>
          <p:nvPr/>
        </p:nvSpPr>
        <p:spPr>
          <a:xfrm>
            <a:off x="814320" y="451800"/>
            <a:ext cx="7514640" cy="97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900" b="1" strike="noStrike" spc="-1">
                <a:solidFill>
                  <a:srgbClr val="000000"/>
                </a:solidFill>
                <a:latin typeface="Tahoma"/>
              </a:rPr>
              <a:t>Demonstração e Avaliação do Cumprimento das Metas Fiscais</a:t>
            </a:r>
            <a:endParaRPr lang="pt-BR" sz="29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aixaDeTexto 15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Receitas por Natureza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C0C352B-2226-2146-E072-C12B1A453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673" y="760547"/>
            <a:ext cx="5132654" cy="40717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m 186"/>
          <p:cNvPicPr/>
          <p:nvPr/>
        </p:nvPicPr>
        <p:blipFill>
          <a:blip r:embed="rId2"/>
          <a:stretch/>
        </p:blipFill>
        <p:spPr>
          <a:xfrm>
            <a:off x="877690" y="1329573"/>
            <a:ext cx="7388620" cy="2484354"/>
          </a:xfrm>
          <a:prstGeom prst="rect">
            <a:avLst/>
          </a:prstGeom>
          <a:ln w="0">
            <a:noFill/>
          </a:ln>
        </p:spPr>
      </p:pic>
      <p:sp>
        <p:nvSpPr>
          <p:cNvPr id="188" name="CaixaDeTexto 16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Comparativo 2022 x 2023 x 2024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aixaDeTexto 17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Detalhamento de Algumas Receitas do Município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1089987-BA93-CBE5-D90F-141238628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224" y="694042"/>
            <a:ext cx="5359552" cy="401144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1" name="Gráfico 4"/>
          <p:cNvGraphicFramePr/>
          <p:nvPr/>
        </p:nvGraphicFramePr>
        <p:xfrm>
          <a:off x="877680" y="823680"/>
          <a:ext cx="7623360" cy="3433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2" name="CaixaDeTexto 19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Arrecadado até o 2º Quadrimestre de 2024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m 4"/>
          <p:cNvPicPr/>
          <p:nvPr/>
        </p:nvPicPr>
        <p:blipFill>
          <a:blip r:embed="rId2"/>
          <a:stretch/>
        </p:blipFill>
        <p:spPr>
          <a:xfrm>
            <a:off x="951109" y="1151306"/>
            <a:ext cx="7241782" cy="2488320"/>
          </a:xfrm>
          <a:prstGeom prst="rect">
            <a:avLst/>
          </a:prstGeom>
          <a:ln w="0">
            <a:noFill/>
          </a:ln>
        </p:spPr>
      </p:pic>
      <p:sp>
        <p:nvSpPr>
          <p:cNvPr id="194" name="CaixaDeTexto 18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Despesas Orçadas e Empenhadas por Natureza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" name="Objeto 194"/>
          <p:cNvGraphicFramePr/>
          <p:nvPr>
            <p:extLst>
              <p:ext uri="{D42A27DB-BD31-4B8C-83A1-F6EECF244321}">
                <p14:modId xmlns:p14="http://schemas.microsoft.com/office/powerpoint/2010/main" val="1936342032"/>
              </p:ext>
            </p:extLst>
          </p:nvPr>
        </p:nvGraphicFramePr>
        <p:xfrm>
          <a:off x="1452060" y="1410750"/>
          <a:ext cx="6239880" cy="232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0" imgH="0" progId="Excel.Sheet.12">
                  <p:embed/>
                </p:oleObj>
              </mc:Choice>
              <mc:Fallback>
                <p:oleObj r:id="rId2" imgW="0" imgH="0" progId="Excel.Sheet.12">
                  <p:embed/>
                  <p:pic>
                    <p:nvPicPr>
                      <p:cNvPr id="196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52060" y="1410750"/>
                        <a:ext cx="6239880" cy="232200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7" name="CaixaDeTexto 20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Despesas por Entidade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m 2"/>
          <p:cNvPicPr/>
          <p:nvPr/>
        </p:nvPicPr>
        <p:blipFill>
          <a:blip r:embed="rId2"/>
          <a:stretch/>
        </p:blipFill>
        <p:spPr>
          <a:xfrm>
            <a:off x="850992" y="746820"/>
            <a:ext cx="7442016" cy="4251240"/>
          </a:xfrm>
          <a:prstGeom prst="rect">
            <a:avLst/>
          </a:prstGeom>
          <a:ln w="0">
            <a:noFill/>
          </a:ln>
        </p:spPr>
      </p:pic>
      <p:sp>
        <p:nvSpPr>
          <p:cNvPr id="199" name="CaixaDeTexto 21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Despesas por Entidade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m 4"/>
          <p:cNvPicPr/>
          <p:nvPr/>
        </p:nvPicPr>
        <p:blipFill>
          <a:blip r:embed="rId2"/>
          <a:stretch/>
        </p:blipFill>
        <p:spPr>
          <a:xfrm>
            <a:off x="1261472" y="1311930"/>
            <a:ext cx="6861337" cy="2519640"/>
          </a:xfrm>
          <a:prstGeom prst="rect">
            <a:avLst/>
          </a:prstGeom>
          <a:ln w="0">
            <a:noFill/>
          </a:ln>
        </p:spPr>
      </p:pic>
      <p:sp>
        <p:nvSpPr>
          <p:cNvPr id="201" name="CaixaDeTexto 22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Detalhamento das Despesas por Entidade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m 2"/>
          <p:cNvPicPr/>
          <p:nvPr/>
        </p:nvPicPr>
        <p:blipFill>
          <a:blip r:embed="rId2"/>
          <a:stretch/>
        </p:blipFill>
        <p:spPr>
          <a:xfrm>
            <a:off x="1175487" y="2259720"/>
            <a:ext cx="7094160" cy="623160"/>
          </a:xfrm>
          <a:prstGeom prst="rect">
            <a:avLst/>
          </a:prstGeom>
          <a:ln w="0">
            <a:noFill/>
          </a:ln>
        </p:spPr>
      </p:pic>
      <p:sp>
        <p:nvSpPr>
          <p:cNvPr id="203" name="CaixaDeTexto 23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Restos a Pagar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ítulo 1"/>
          <p:cNvSpPr/>
          <p:nvPr/>
        </p:nvSpPr>
        <p:spPr>
          <a:xfrm>
            <a:off x="1440000" y="1260000"/>
            <a:ext cx="1783080" cy="85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chemeClr val="lt1">
                    <a:lumMod val="95000"/>
                  </a:schemeClr>
                </a:solidFill>
                <a:latin typeface="Tahoma"/>
              </a:rPr>
              <a:t>SAÚDE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Título 1"/>
          <p:cNvSpPr/>
          <p:nvPr/>
        </p:nvSpPr>
        <p:spPr>
          <a:xfrm>
            <a:off x="5264280" y="1302840"/>
            <a:ext cx="2367360" cy="85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rmAutofit fontScale="93333"/>
          </a:bodyPr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chemeClr val="lt1">
                    <a:lumMod val="95000"/>
                  </a:schemeClr>
                </a:solidFill>
                <a:latin typeface="Tahoma"/>
              </a:rPr>
              <a:t>EDUCAÇÃO</a:t>
            </a: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CaixaDeTexto 24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Limites de Ordem Legal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7" name="Imagem 206"/>
          <p:cNvPicPr/>
          <p:nvPr/>
        </p:nvPicPr>
        <p:blipFill>
          <a:blip r:embed="rId2"/>
          <a:stretch/>
        </p:blipFill>
        <p:spPr>
          <a:xfrm>
            <a:off x="5220000" y="1938960"/>
            <a:ext cx="2488320" cy="1660680"/>
          </a:xfrm>
          <a:prstGeom prst="rect">
            <a:avLst/>
          </a:prstGeom>
          <a:ln w="0">
            <a:noFill/>
          </a:ln>
        </p:spPr>
      </p:pic>
      <p:pic>
        <p:nvPicPr>
          <p:cNvPr id="208" name="Imagem 207"/>
          <p:cNvPicPr/>
          <p:nvPr/>
        </p:nvPicPr>
        <p:blipFill>
          <a:blip r:embed="rId3"/>
          <a:srcRect l="11433"/>
          <a:stretch/>
        </p:blipFill>
        <p:spPr>
          <a:xfrm>
            <a:off x="1080000" y="1938960"/>
            <a:ext cx="2488320" cy="1660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aixaDeTexto 4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Definição: 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1" name="Imagem 160"/>
          <p:cNvPicPr/>
          <p:nvPr/>
        </p:nvPicPr>
        <p:blipFill>
          <a:blip r:embed="rId2"/>
          <a:stretch/>
        </p:blipFill>
        <p:spPr>
          <a:xfrm>
            <a:off x="540000" y="2160000"/>
            <a:ext cx="539640" cy="539640"/>
          </a:xfrm>
          <a:prstGeom prst="rect">
            <a:avLst/>
          </a:prstGeom>
          <a:ln w="0">
            <a:noFill/>
          </a:ln>
        </p:spPr>
      </p:pic>
      <p:sp>
        <p:nvSpPr>
          <p:cNvPr id="162" name="CaixaDeTexto 1"/>
          <p:cNvSpPr/>
          <p:nvPr/>
        </p:nvSpPr>
        <p:spPr>
          <a:xfrm>
            <a:off x="1365480" y="1436760"/>
            <a:ext cx="7094160" cy="216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Tahoma"/>
                <a:ea typeface="Arial"/>
              </a:rPr>
              <a:t>A audiência pública é uma forma de promover a participação popular no processo de decisão sobre administração pública. Sendo portanto uma das formas de participação, e de controle popular a qual proporciona ao cidadão a troca de informações com o administrador, exercendo assim sua cidadania.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9" name="Objeto 208"/>
          <p:cNvGraphicFramePr/>
          <p:nvPr/>
        </p:nvGraphicFramePr>
        <p:xfrm>
          <a:off x="2250360" y="1080000"/>
          <a:ext cx="4642560" cy="3444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0" imgH="0" progId="Excel.Sheet.12">
                  <p:embed/>
                </p:oleObj>
              </mc:Choice>
              <mc:Fallback>
                <p:oleObj r:id="rId2" imgW="0" imgH="0" progId="Excel.Sheet.12">
                  <p:embed/>
                  <p:pic>
                    <p:nvPicPr>
                      <p:cNvPr id="210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2250360" y="1080000"/>
                        <a:ext cx="4642560" cy="344484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" name="CaixaDeTexto 25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Execução dos Recursos FUNDEB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Objeto 211"/>
          <p:cNvGraphicFramePr/>
          <p:nvPr/>
        </p:nvGraphicFramePr>
        <p:xfrm>
          <a:off x="1523880" y="1556280"/>
          <a:ext cx="6095160" cy="2223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0" imgH="0" progId="Excel.Sheet.12">
                  <p:embed/>
                </p:oleObj>
              </mc:Choice>
              <mc:Fallback>
                <p:oleObj r:id="rId2" imgW="0" imgH="0" progId="Excel.Sheet.12">
                  <p:embed/>
                  <p:pic>
                    <p:nvPicPr>
                      <p:cNvPr id="213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523880" y="1556280"/>
                        <a:ext cx="6095160" cy="222336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4" name="CaixaDeTexto 26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Manutenção e Desenvolvimento do Ensino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m 7"/>
          <p:cNvPicPr/>
          <p:nvPr/>
        </p:nvPicPr>
        <p:blipFill>
          <a:blip r:embed="rId2"/>
          <a:stretch/>
        </p:blipFill>
        <p:spPr>
          <a:xfrm>
            <a:off x="1371600" y="1506535"/>
            <a:ext cx="6400800" cy="2260440"/>
          </a:xfrm>
          <a:prstGeom prst="rect">
            <a:avLst/>
          </a:prstGeom>
          <a:ln w="0">
            <a:noFill/>
          </a:ln>
        </p:spPr>
      </p:pic>
      <p:sp>
        <p:nvSpPr>
          <p:cNvPr id="216" name="CaixaDeTexto 27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Despesas na Educação até Agosto/2024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aixaDeTexto 28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Aplicação Saúde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3300BF3-7886-EBA6-5A91-1F7657FCB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750" y="1037270"/>
            <a:ext cx="6714500" cy="306895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m 218"/>
          <p:cNvPicPr/>
          <p:nvPr/>
        </p:nvPicPr>
        <p:blipFill>
          <a:blip r:embed="rId2">
            <a:alphaModFix amt="30000"/>
          </a:blip>
          <a:srcRect t="5871" b="10065"/>
          <a:stretch/>
        </p:blipFill>
        <p:spPr>
          <a:xfrm>
            <a:off x="-36000" y="0"/>
            <a:ext cx="9179640" cy="5142960"/>
          </a:xfrm>
          <a:prstGeom prst="rect">
            <a:avLst/>
          </a:prstGeom>
          <a:ln w="0">
            <a:noFill/>
          </a:ln>
        </p:spPr>
      </p:pic>
      <p:sp>
        <p:nvSpPr>
          <p:cNvPr id="220" name="Retângulo 219"/>
          <p:cNvSpPr/>
          <p:nvPr/>
        </p:nvSpPr>
        <p:spPr>
          <a:xfrm>
            <a:off x="0" y="0"/>
            <a:ext cx="9143640" cy="5143320"/>
          </a:xfrm>
          <a:prstGeom prst="rect">
            <a:avLst/>
          </a:prstGeom>
          <a:solidFill>
            <a:srgbClr val="000000">
              <a:alpha val="27000"/>
            </a:srgbClr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1" name="CaixaDeTexto 29"/>
          <p:cNvSpPr/>
          <p:nvPr/>
        </p:nvSpPr>
        <p:spPr>
          <a:xfrm>
            <a:off x="1080000" y="2340000"/>
            <a:ext cx="709416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800" b="1" strike="noStrike" spc="-1">
                <a:solidFill>
                  <a:srgbClr val="FFFFFF"/>
                </a:solidFill>
                <a:latin typeface="Tahoma"/>
                <a:ea typeface="Arial"/>
              </a:rPr>
              <a:t>Relatório de Gestão Fiscal</a:t>
            </a:r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aixaDeTexto 30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Aplicação em Pessoal e Encargos Sociais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EC4A690-AF92-8852-4FCF-ED39D61B5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912" y="1642379"/>
            <a:ext cx="7094160" cy="185874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m 5"/>
          <p:cNvPicPr/>
          <p:nvPr/>
        </p:nvPicPr>
        <p:blipFill>
          <a:blip r:embed="rId2"/>
          <a:stretch/>
        </p:blipFill>
        <p:spPr>
          <a:xfrm>
            <a:off x="633960" y="1841400"/>
            <a:ext cx="8005680" cy="1758240"/>
          </a:xfrm>
          <a:prstGeom prst="rect">
            <a:avLst/>
          </a:prstGeom>
          <a:ln w="0">
            <a:noFill/>
          </a:ln>
        </p:spPr>
      </p:pic>
      <p:sp>
        <p:nvSpPr>
          <p:cNvPr id="225" name="CaixaDeTexto 31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Limites de Endividamento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aixaDeTexto 5"/>
          <p:cNvSpPr/>
          <p:nvPr/>
        </p:nvSpPr>
        <p:spPr>
          <a:xfrm>
            <a:off x="900000" y="1620000"/>
            <a:ext cx="7160760" cy="191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0" strike="noStrike" spc="-1">
                <a:solidFill>
                  <a:srgbClr val="000000"/>
                </a:solidFill>
                <a:latin typeface="Tahoma"/>
                <a:ea typeface="Arial"/>
              </a:rPr>
              <a:t>Os resultados apresentados permitem concluir que as aplicações em Educação, Saúde e Pagamento do Serviço da Divida estão dentro das normas legais. Fica demonstrado assim, o cumprimento das metas fiscais estabelecidas, bem como o atendimento dos requisitos da Lei de Responsabilidade Fiscal 101/2000.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CaixaDeTexto 32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Comentário Final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aixaDeTexto 2"/>
          <p:cNvSpPr/>
          <p:nvPr/>
        </p:nvSpPr>
        <p:spPr>
          <a:xfrm>
            <a:off x="769680" y="2340000"/>
            <a:ext cx="6249960" cy="48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600" b="0" strike="noStrike" spc="-1">
                <a:solidFill>
                  <a:srgbClr val="000000"/>
                </a:solidFill>
                <a:latin typeface="Tahoma"/>
                <a:ea typeface="Arial"/>
              </a:rPr>
              <a:t>Muito Obrigada!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1"/>
          <p:cNvSpPr>
            <a:spLocks noGrp="1"/>
          </p:cNvSpPr>
          <p:nvPr>
            <p:ph/>
          </p:nvPr>
        </p:nvSpPr>
        <p:spPr>
          <a:xfrm>
            <a:off x="4643640" y="3259800"/>
            <a:ext cx="3773520" cy="10796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marL="13968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chemeClr val="lt2"/>
                </a:solidFill>
                <a:latin typeface="Tahoma"/>
                <a:ea typeface="Poppins"/>
              </a:rPr>
              <a:t>Eliane Aparecida Ceron Vier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  <a:p>
            <a:pPr marL="13968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chemeClr val="lt2"/>
                </a:solidFill>
                <a:latin typeface="Tahoma"/>
                <a:ea typeface="Poppins"/>
              </a:rPr>
              <a:t>Contadora 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  <a:p>
            <a:pPr marL="13968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chemeClr val="lt2"/>
                </a:solidFill>
                <a:latin typeface="Tahoma"/>
                <a:ea typeface="Poppins"/>
              </a:rPr>
              <a:t>eliane.ceron@joacaba.sc.gov.br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aixaDeTexto 4"/>
          <p:cNvSpPr/>
          <p:nvPr/>
        </p:nvSpPr>
        <p:spPr>
          <a:xfrm>
            <a:off x="1161360" y="1590120"/>
            <a:ext cx="6516720" cy="200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Tahoma"/>
                <a:ea typeface="Arial"/>
              </a:rPr>
              <a:t>Esta audiência pública tem por objetivo abordar, de forma resumida, alguns aspectos considerados mais relevantes da execução orçamentária e financeira até o 2º quadrimestre de 2024.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Tahoma"/>
                <a:ea typeface="Arial"/>
              </a:rPr>
              <a:t>Ao longo desta apresentação procuramos oferecer elementos para melhor compreensão dos relatórios da LRF.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CaixaDeTexto 3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Audiência Pública 2º Quadrimestre 2024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aixaDeTexto 10"/>
          <p:cNvSpPr/>
          <p:nvPr/>
        </p:nvSpPr>
        <p:spPr>
          <a:xfrm>
            <a:off x="1800000" y="1188000"/>
            <a:ext cx="5172120" cy="73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1400" b="0" strike="noStrike" spc="-1">
                <a:solidFill>
                  <a:srgbClr val="000000"/>
                </a:solidFill>
                <a:latin typeface="Tahoma"/>
                <a:ea typeface="Arial"/>
              </a:rPr>
              <a:t>Para atender ao disposto no § 4º do Art. 9º, assim como os objetivos previstos no § 1º do Art. 1º ambos da LC 101/2000.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CaixaDeTexto 12"/>
          <p:cNvSpPr/>
          <p:nvPr/>
        </p:nvSpPr>
        <p:spPr>
          <a:xfrm>
            <a:off x="1847520" y="2160000"/>
            <a:ext cx="517212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1400" b="0" strike="noStrike" spc="-1">
                <a:solidFill>
                  <a:srgbClr val="000000"/>
                </a:solidFill>
                <a:latin typeface="Tahoma"/>
                <a:ea typeface="Arial"/>
              </a:rPr>
              <a:t>A responsabilidade na gestão fiscal pressupõe a ação planejada e transparente, em que se previnem riscos e corrigem desvios capazes de afetar o equilíbrio das contas públicas.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CaixaDeTexto 14"/>
          <p:cNvSpPr/>
          <p:nvPr/>
        </p:nvSpPr>
        <p:spPr>
          <a:xfrm>
            <a:off x="1847520" y="3359160"/>
            <a:ext cx="5172120" cy="13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pt-BR" sz="1400" b="0" strike="noStrike" spc="-1">
                <a:solidFill>
                  <a:srgbClr val="000000"/>
                </a:solidFill>
                <a:latin typeface="Tahoma"/>
                <a:ea typeface="Arial"/>
              </a:rPr>
              <a:t>Artigo 9º (...) § 4º - Até o final dos meses de maio, setembro e fevereiro, o poder executivo demonstrará e avaliará o cumprimento das metas fiscais de cada quadrimestre, em audiência pública na comissão referida no § 1º do Art. 166º da constituição federal (CF) ou equivalente nas casas legislativas estaduais e municipais.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CaixaDeTexto 7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Motivos da Realização desta Audiência Pública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9" name="Imagem 168"/>
          <p:cNvPicPr/>
          <p:nvPr/>
        </p:nvPicPr>
        <p:blipFill>
          <a:blip r:embed="rId2"/>
          <a:stretch/>
        </p:blipFill>
        <p:spPr>
          <a:xfrm>
            <a:off x="1260000" y="1294200"/>
            <a:ext cx="505440" cy="505440"/>
          </a:xfrm>
          <a:prstGeom prst="rect">
            <a:avLst/>
          </a:prstGeom>
          <a:ln w="0">
            <a:noFill/>
          </a:ln>
        </p:spPr>
      </p:pic>
      <p:pic>
        <p:nvPicPr>
          <p:cNvPr id="170" name="Imagem 169"/>
          <p:cNvPicPr/>
          <p:nvPr/>
        </p:nvPicPr>
        <p:blipFill>
          <a:blip r:embed="rId3"/>
          <a:stretch/>
        </p:blipFill>
        <p:spPr>
          <a:xfrm>
            <a:off x="1260000" y="2340000"/>
            <a:ext cx="539640" cy="539640"/>
          </a:xfrm>
          <a:prstGeom prst="rect">
            <a:avLst/>
          </a:prstGeom>
          <a:ln w="0">
            <a:noFill/>
          </a:ln>
        </p:spPr>
      </p:pic>
      <p:pic>
        <p:nvPicPr>
          <p:cNvPr id="171" name="Imagem 170"/>
          <p:cNvPicPr/>
          <p:nvPr/>
        </p:nvPicPr>
        <p:blipFill>
          <a:blip r:embed="rId4"/>
          <a:stretch/>
        </p:blipFill>
        <p:spPr>
          <a:xfrm>
            <a:off x="1260000" y="3780000"/>
            <a:ext cx="539640" cy="53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aixaDeTexto 6"/>
          <p:cNvSpPr/>
          <p:nvPr/>
        </p:nvSpPr>
        <p:spPr>
          <a:xfrm>
            <a:off x="631080" y="632160"/>
            <a:ext cx="80085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400" b="0" strike="noStrike" spc="-1">
                <a:solidFill>
                  <a:srgbClr val="000000"/>
                </a:solidFill>
                <a:latin typeface="Tahoma"/>
                <a:ea typeface="Arial"/>
              </a:rPr>
              <a:t>DIÁRIO OFICIAL DOS MUNICÍPIOS DE SANTA CATARINA, publicado em 20 de setembro de 2024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CaixaDeTexto 8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Publicações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" name="Imagem 6"/>
          <p:cNvPicPr/>
          <p:nvPr/>
        </p:nvPicPr>
        <p:blipFill>
          <a:blip r:embed="rId2"/>
          <a:stretch/>
        </p:blipFill>
        <p:spPr>
          <a:xfrm>
            <a:off x="724680" y="977760"/>
            <a:ext cx="7803000" cy="4061880"/>
          </a:xfrm>
          <a:prstGeom prst="rect">
            <a:avLst/>
          </a:prstGeom>
          <a:ln w="0">
            <a:noFill/>
          </a:ln>
        </p:spPr>
      </p:pic>
      <p:sp>
        <p:nvSpPr>
          <p:cNvPr id="175" name="Retângulo 174"/>
          <p:cNvSpPr/>
          <p:nvPr/>
        </p:nvSpPr>
        <p:spPr>
          <a:xfrm>
            <a:off x="3636000" y="2412000"/>
            <a:ext cx="809640" cy="287640"/>
          </a:xfrm>
          <a:prstGeom prst="rect">
            <a:avLst/>
          </a:prstGeom>
          <a:noFill/>
          <a:ln w="19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Seta: para a Direita 175"/>
          <p:cNvSpPr/>
          <p:nvPr/>
        </p:nvSpPr>
        <p:spPr>
          <a:xfrm>
            <a:off x="2880000" y="2412000"/>
            <a:ext cx="719640" cy="287640"/>
          </a:xfrm>
          <a:prstGeom prst="rightArrow">
            <a:avLst>
              <a:gd name="adj1" fmla="val 50000"/>
              <a:gd name="adj2" fmla="val 62500"/>
            </a:avLst>
          </a:prstGeom>
          <a:noFill/>
          <a:ln w="19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m 3"/>
          <p:cNvPicPr/>
          <p:nvPr/>
        </p:nvPicPr>
        <p:blipFill>
          <a:blip r:embed="rId2"/>
          <a:stretch/>
        </p:blipFill>
        <p:spPr>
          <a:xfrm>
            <a:off x="126720" y="1942200"/>
            <a:ext cx="3656880" cy="2726640"/>
          </a:xfrm>
          <a:prstGeom prst="rect">
            <a:avLst/>
          </a:prstGeom>
          <a:ln w="0">
            <a:noFill/>
          </a:ln>
        </p:spPr>
      </p:pic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2042280" y="1675440"/>
            <a:ext cx="5879520" cy="12978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2600" b="1" strike="noStrike" spc="-1">
                <a:solidFill>
                  <a:srgbClr val="000000"/>
                </a:solidFill>
                <a:latin typeface="Tahoma"/>
                <a:ea typeface="Poppins"/>
              </a:rPr>
              <a:t>RREO – Balanço Orçamentário</a:t>
            </a:r>
            <a:endParaRPr lang="pt-BR" sz="2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m 5"/>
          <p:cNvPicPr/>
          <p:nvPr/>
        </p:nvPicPr>
        <p:blipFill>
          <a:blip r:embed="rId2"/>
          <a:stretch/>
        </p:blipFill>
        <p:spPr>
          <a:xfrm>
            <a:off x="1321541" y="1606230"/>
            <a:ext cx="6500917" cy="1931040"/>
          </a:xfrm>
          <a:prstGeom prst="rect">
            <a:avLst/>
          </a:prstGeom>
          <a:ln w="0">
            <a:noFill/>
          </a:ln>
        </p:spPr>
      </p:pic>
      <p:sp>
        <p:nvSpPr>
          <p:cNvPr id="180" name="CaixaDeTexto 9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Meta de Arrecadação 2º Quadrimestre de 2024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m 180"/>
          <p:cNvPicPr/>
          <p:nvPr/>
        </p:nvPicPr>
        <p:blipFill>
          <a:blip r:embed="rId2"/>
          <a:stretch/>
        </p:blipFill>
        <p:spPr>
          <a:xfrm>
            <a:off x="1515100" y="1256850"/>
            <a:ext cx="6113799" cy="2629800"/>
          </a:xfrm>
          <a:prstGeom prst="rect">
            <a:avLst/>
          </a:prstGeom>
          <a:ln w="0">
            <a:noFill/>
          </a:ln>
        </p:spPr>
      </p:pic>
      <p:sp>
        <p:nvSpPr>
          <p:cNvPr id="182" name="CaixaDeTexto 11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Participação de cada Entidade na Arrecadação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aixaDeTexto 13"/>
          <p:cNvSpPr/>
          <p:nvPr/>
        </p:nvSpPr>
        <p:spPr>
          <a:xfrm>
            <a:off x="360000" y="145440"/>
            <a:ext cx="7094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latin typeface="Tahoma"/>
                <a:ea typeface="Arial"/>
              </a:rPr>
              <a:t>Participação de cada Entidade na Arrecadação</a:t>
            </a:r>
            <a:endParaRPr lang="pt-BR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4" name="Gráfico 1"/>
          <p:cNvPicPr/>
          <p:nvPr/>
        </p:nvPicPr>
        <p:blipFill>
          <a:blip r:embed="rId2"/>
          <a:stretch/>
        </p:blipFill>
        <p:spPr>
          <a:xfrm>
            <a:off x="1933920" y="1200600"/>
            <a:ext cx="5297040" cy="3196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Office 2007 - 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007 - 2010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  <a:solidFill>
          <a:schemeClr val="phClr"/>
        </a:soli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  <a:ln w="95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eamline">
  <a:themeElements>
    <a:clrScheme name="Office 2007 - 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007 - 2010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  <a:solidFill>
          <a:schemeClr val="phClr"/>
        </a:soli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  <a:ln w="95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reamline">
  <a:themeElements>
    <a:clrScheme name="Office 2007 - 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007 - 2010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  <a:solidFill>
          <a:schemeClr val="phClr"/>
        </a:soli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  <a:ln w="95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  <a:solidFill>
          <a:schemeClr val="phClr"/>
        </a:soli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treamline">
  <a:themeElements>
    <a:clrScheme name="Office 2007 - 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007 - 2010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  <a:solidFill>
          <a:schemeClr val="phClr"/>
        </a:soli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  <a:ln w="95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9022</TotalTime>
  <Words>437</Words>
  <Application>Microsoft Office PowerPoint</Application>
  <PresentationFormat>Apresentação na tela (16:9)</PresentationFormat>
  <Paragraphs>50</Paragraphs>
  <Slides>28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4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9" baseType="lpstr">
      <vt:lpstr>Arial</vt:lpstr>
      <vt:lpstr>Lato</vt:lpstr>
      <vt:lpstr>Symbol</vt:lpstr>
      <vt:lpstr>Tahoma</vt:lpstr>
      <vt:lpstr>Times New Roman</vt:lpstr>
      <vt:lpstr>Wingdings</vt:lpstr>
      <vt:lpstr>Streamline</vt:lpstr>
      <vt:lpstr>Streamline</vt:lpstr>
      <vt:lpstr>Streamline</vt:lpstr>
      <vt:lpstr>Streamline</vt:lpstr>
      <vt:lpstr>Microsoft Excel Worksheet</vt:lpstr>
      <vt:lpstr>Audiência Pública</vt:lpstr>
      <vt:lpstr>Apresentação do PowerPoint</vt:lpstr>
      <vt:lpstr>Apresentação do PowerPoint</vt:lpstr>
      <vt:lpstr>Apresentação do PowerPoint</vt:lpstr>
      <vt:lpstr>Apresentação do PowerPoint</vt:lpstr>
      <vt:lpstr>RREO – Balanço Orçamentário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Luiz Carlos Martin</dc:creator>
  <dc:description/>
  <cp:lastModifiedBy>Eliane Aparecida Ceron Vier</cp:lastModifiedBy>
  <cp:revision>49</cp:revision>
  <cp:lastPrinted>2024-09-25T15:07:09Z</cp:lastPrinted>
  <dcterms:modified xsi:type="dcterms:W3CDTF">2024-09-25T20:57:45Z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Apresentação na tela (16:9)</vt:lpwstr>
  </property>
  <property fmtid="{D5CDD505-2E9C-101B-9397-08002B2CF9AE}" pid="4" name="Slides">
    <vt:i4>29</vt:i4>
  </property>
</Properties>
</file>